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33"/>
  </p:notesMasterIdLst>
  <p:sldIdLst>
    <p:sldId id="256" r:id="rId3"/>
    <p:sldId id="257" r:id="rId4"/>
    <p:sldId id="258" r:id="rId5"/>
    <p:sldId id="260" r:id="rId6"/>
    <p:sldId id="291" r:id="rId7"/>
    <p:sldId id="293" r:id="rId8"/>
    <p:sldId id="262" r:id="rId9"/>
    <p:sldId id="264" r:id="rId10"/>
    <p:sldId id="265" r:id="rId11"/>
    <p:sldId id="294" r:id="rId12"/>
    <p:sldId id="295" r:id="rId13"/>
    <p:sldId id="267" r:id="rId14"/>
    <p:sldId id="296" r:id="rId15"/>
    <p:sldId id="298" r:id="rId16"/>
    <p:sldId id="268" r:id="rId17"/>
    <p:sldId id="299" r:id="rId18"/>
    <p:sldId id="273" r:id="rId19"/>
    <p:sldId id="300" r:id="rId20"/>
    <p:sldId id="301" r:id="rId21"/>
    <p:sldId id="292" r:id="rId22"/>
    <p:sldId id="279" r:id="rId23"/>
    <p:sldId id="283" r:id="rId24"/>
    <p:sldId id="280" r:id="rId25"/>
    <p:sldId id="284" r:id="rId26"/>
    <p:sldId id="281" r:id="rId27"/>
    <p:sldId id="285" r:id="rId28"/>
    <p:sldId id="282" r:id="rId29"/>
    <p:sldId id="286" r:id="rId30"/>
    <p:sldId id="274" r:id="rId31"/>
    <p:sldId id="275" r:id="rId3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9a87928b1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3a9a87928b1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>
          <a:extLst>
            <a:ext uri="{FF2B5EF4-FFF2-40B4-BE49-F238E27FC236}">
              <a16:creationId xmlns:a16="http://schemas.microsoft.com/office/drawing/2014/main" id="{C8BD620E-D280-0597-0FC0-7446012C1E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a9cc496a4d_0_23:notes">
            <a:extLst>
              <a:ext uri="{FF2B5EF4-FFF2-40B4-BE49-F238E27FC236}">
                <a16:creationId xmlns:a16="http://schemas.microsoft.com/office/drawing/2014/main" id="{FC381EDD-270A-5A57-B38A-E20499CE348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3a9cc496a4d_0_23:notes">
            <a:extLst>
              <a:ext uri="{FF2B5EF4-FFF2-40B4-BE49-F238E27FC236}">
                <a16:creationId xmlns:a16="http://schemas.microsoft.com/office/drawing/2014/main" id="{1DE1E395-F243-B0A4-761B-64D9F9CB93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472228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>
          <a:extLst>
            <a:ext uri="{FF2B5EF4-FFF2-40B4-BE49-F238E27FC236}">
              <a16:creationId xmlns:a16="http://schemas.microsoft.com/office/drawing/2014/main" id="{F2D96977-CE9D-56D7-67E7-B5A6DB5E8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a9cc496a4d_0_23:notes">
            <a:extLst>
              <a:ext uri="{FF2B5EF4-FFF2-40B4-BE49-F238E27FC236}">
                <a16:creationId xmlns:a16="http://schemas.microsoft.com/office/drawing/2014/main" id="{E2BAB60C-0215-B545-274F-D95B0A13BA3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3a9cc496a4d_0_23:notes">
            <a:extLst>
              <a:ext uri="{FF2B5EF4-FFF2-40B4-BE49-F238E27FC236}">
                <a16:creationId xmlns:a16="http://schemas.microsoft.com/office/drawing/2014/main" id="{63C0F3F4-0D7F-3F32-718C-240C08FB89A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182010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a9cc496a4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3a9cc496a4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>
          <a:extLst>
            <a:ext uri="{FF2B5EF4-FFF2-40B4-BE49-F238E27FC236}">
              <a16:creationId xmlns:a16="http://schemas.microsoft.com/office/drawing/2014/main" id="{CC52A35D-7681-0257-30F5-9C945B2558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a9cc496a4d_0_23:notes">
            <a:extLst>
              <a:ext uri="{FF2B5EF4-FFF2-40B4-BE49-F238E27FC236}">
                <a16:creationId xmlns:a16="http://schemas.microsoft.com/office/drawing/2014/main" id="{79ED7BE4-07F8-400E-3F09-0A8FCF338B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3a9cc496a4d_0_23:notes">
            <a:extLst>
              <a:ext uri="{FF2B5EF4-FFF2-40B4-BE49-F238E27FC236}">
                <a16:creationId xmlns:a16="http://schemas.microsoft.com/office/drawing/2014/main" id="{4D5F3C9A-E4F5-CE2E-D3C1-10109725BF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602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>
          <a:extLst>
            <a:ext uri="{FF2B5EF4-FFF2-40B4-BE49-F238E27FC236}">
              <a16:creationId xmlns:a16="http://schemas.microsoft.com/office/drawing/2014/main" id="{96063B10-CE3F-5763-93BA-D25DB8031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a9cc496a4d_0_23:notes">
            <a:extLst>
              <a:ext uri="{FF2B5EF4-FFF2-40B4-BE49-F238E27FC236}">
                <a16:creationId xmlns:a16="http://schemas.microsoft.com/office/drawing/2014/main" id="{60C42884-377F-FBC6-5673-262D8F0FD3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g3a9cc496a4d_0_23:notes">
            <a:extLst>
              <a:ext uri="{FF2B5EF4-FFF2-40B4-BE49-F238E27FC236}">
                <a16:creationId xmlns:a16="http://schemas.microsoft.com/office/drawing/2014/main" id="{FC3530F6-D452-F17F-C803-C3FCF6A364C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49315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a9a87928b1_2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g3a9a87928b1_2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>
          <a:extLst>
            <a:ext uri="{FF2B5EF4-FFF2-40B4-BE49-F238E27FC236}">
              <a16:creationId xmlns:a16="http://schemas.microsoft.com/office/drawing/2014/main" id="{417F8E08-CC5E-C90B-B1CB-969B76381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a9a87928b1_2_159:notes">
            <a:extLst>
              <a:ext uri="{FF2B5EF4-FFF2-40B4-BE49-F238E27FC236}">
                <a16:creationId xmlns:a16="http://schemas.microsoft.com/office/drawing/2014/main" id="{0F6A59A8-51C5-741F-CEE2-0B5FE58061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3a9a87928b1_2_159:notes">
            <a:extLst>
              <a:ext uri="{FF2B5EF4-FFF2-40B4-BE49-F238E27FC236}">
                <a16:creationId xmlns:a16="http://schemas.microsoft.com/office/drawing/2014/main" id="{4176E035-04FE-E588-79D9-91645CCA04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82869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a9a87928b1_2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3a9a87928b1_2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693863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>
          <a:extLst>
            <a:ext uri="{FF2B5EF4-FFF2-40B4-BE49-F238E27FC236}">
              <a16:creationId xmlns:a16="http://schemas.microsoft.com/office/drawing/2014/main" id="{056440DC-9F56-139E-D3C8-58E9B6B1F4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a9a87928b1_2_159:notes">
            <a:extLst>
              <a:ext uri="{FF2B5EF4-FFF2-40B4-BE49-F238E27FC236}">
                <a16:creationId xmlns:a16="http://schemas.microsoft.com/office/drawing/2014/main" id="{6024EE31-0C87-73AC-8FB2-B18DBC139A9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3a9a87928b1_2_159:notes">
            <a:extLst>
              <a:ext uri="{FF2B5EF4-FFF2-40B4-BE49-F238E27FC236}">
                <a16:creationId xmlns:a16="http://schemas.microsoft.com/office/drawing/2014/main" id="{5D2CFAA7-89EA-8A1B-3CDC-4804D70482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345963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>
          <a:extLst>
            <a:ext uri="{FF2B5EF4-FFF2-40B4-BE49-F238E27FC236}">
              <a16:creationId xmlns:a16="http://schemas.microsoft.com/office/drawing/2014/main" id="{1C7E2502-AAC5-19BF-0B7F-2B0E216BF8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a9a87928b1_2_159:notes">
            <a:extLst>
              <a:ext uri="{FF2B5EF4-FFF2-40B4-BE49-F238E27FC236}">
                <a16:creationId xmlns:a16="http://schemas.microsoft.com/office/drawing/2014/main" id="{550E2E10-CD00-00A1-4581-B3FF836C60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3a9a87928b1_2_159:notes">
            <a:extLst>
              <a:ext uri="{FF2B5EF4-FFF2-40B4-BE49-F238E27FC236}">
                <a16:creationId xmlns:a16="http://schemas.microsoft.com/office/drawing/2014/main" id="{733D3E4D-2B79-CF48-22E2-0D36C3D7DCF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37986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a9a87928b1_2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g3a9a87928b1_2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>
          <a:extLst>
            <a:ext uri="{FF2B5EF4-FFF2-40B4-BE49-F238E27FC236}">
              <a16:creationId xmlns:a16="http://schemas.microsoft.com/office/drawing/2014/main" id="{ADFDF7CA-9D0F-21E2-E441-C981D6CABE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a9a87928b1_2_111:notes">
            <a:extLst>
              <a:ext uri="{FF2B5EF4-FFF2-40B4-BE49-F238E27FC236}">
                <a16:creationId xmlns:a16="http://schemas.microsoft.com/office/drawing/2014/main" id="{EA0C4633-F8FF-FBC0-A317-C2C854382C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3a9a87928b1_2_111:notes">
            <a:extLst>
              <a:ext uri="{FF2B5EF4-FFF2-40B4-BE49-F238E27FC236}">
                <a16:creationId xmlns:a16="http://schemas.microsoft.com/office/drawing/2014/main" id="{F9B6E835-0879-6F2C-5204-DF258E5218B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10289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B6F8067F-AB4A-ECCF-45B4-DC32E5869D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a9a87928b1_2_146:notes">
            <a:extLst>
              <a:ext uri="{FF2B5EF4-FFF2-40B4-BE49-F238E27FC236}">
                <a16:creationId xmlns:a16="http://schemas.microsoft.com/office/drawing/2014/main" id="{2216E900-524B-0D52-04CE-306FE50E72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3a9a87928b1_2_146:notes">
            <a:extLst>
              <a:ext uri="{FF2B5EF4-FFF2-40B4-BE49-F238E27FC236}">
                <a16:creationId xmlns:a16="http://schemas.microsoft.com/office/drawing/2014/main" id="{67A273E1-51E3-1E12-8C4B-A21F6610A0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5644943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18A48D6F-388A-AF07-F7C5-2A790F25FC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a9a87928b1_2_146:notes">
            <a:extLst>
              <a:ext uri="{FF2B5EF4-FFF2-40B4-BE49-F238E27FC236}">
                <a16:creationId xmlns:a16="http://schemas.microsoft.com/office/drawing/2014/main" id="{28F3E87E-3B5D-1353-C6B9-570CC70667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3a9a87928b1_2_146:notes">
            <a:extLst>
              <a:ext uri="{FF2B5EF4-FFF2-40B4-BE49-F238E27FC236}">
                <a16:creationId xmlns:a16="http://schemas.microsoft.com/office/drawing/2014/main" id="{CE44F7FA-CAB0-77AB-4058-15923C15AC6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27369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3B18476D-A6EF-A29A-2699-3747BFF80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a9a87928b1_2_146:notes">
            <a:extLst>
              <a:ext uri="{FF2B5EF4-FFF2-40B4-BE49-F238E27FC236}">
                <a16:creationId xmlns:a16="http://schemas.microsoft.com/office/drawing/2014/main" id="{895E4DCB-92B1-4FC3-B347-55CC99E8220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3a9a87928b1_2_146:notes">
            <a:extLst>
              <a:ext uri="{FF2B5EF4-FFF2-40B4-BE49-F238E27FC236}">
                <a16:creationId xmlns:a16="http://schemas.microsoft.com/office/drawing/2014/main" id="{260224AA-FE32-A481-6D81-5E2441E3CD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0944450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985E11E0-B77E-5F5F-C6DD-37FEDF763A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a9a87928b1_2_146:notes">
            <a:extLst>
              <a:ext uri="{FF2B5EF4-FFF2-40B4-BE49-F238E27FC236}">
                <a16:creationId xmlns:a16="http://schemas.microsoft.com/office/drawing/2014/main" id="{96AED2BE-CB3B-4595-0161-93B3C650497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3a9a87928b1_2_146:notes">
            <a:extLst>
              <a:ext uri="{FF2B5EF4-FFF2-40B4-BE49-F238E27FC236}">
                <a16:creationId xmlns:a16="http://schemas.microsoft.com/office/drawing/2014/main" id="{8CB24DD4-0B94-F2A5-88CC-749F594EE3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38576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B427A7FE-E35B-AE3F-D9B6-9781953AF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a9a87928b1_2_146:notes">
            <a:extLst>
              <a:ext uri="{FF2B5EF4-FFF2-40B4-BE49-F238E27FC236}">
                <a16:creationId xmlns:a16="http://schemas.microsoft.com/office/drawing/2014/main" id="{2490A66E-0CB3-795D-44A7-9E91CB7E85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3a9a87928b1_2_146:notes">
            <a:extLst>
              <a:ext uri="{FF2B5EF4-FFF2-40B4-BE49-F238E27FC236}">
                <a16:creationId xmlns:a16="http://schemas.microsoft.com/office/drawing/2014/main" id="{FCBA5F51-30BF-E6C4-6F17-709AA548E42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5076714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3846231C-951A-97D1-0668-5CE6CC9F3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a9a87928b1_2_146:notes">
            <a:extLst>
              <a:ext uri="{FF2B5EF4-FFF2-40B4-BE49-F238E27FC236}">
                <a16:creationId xmlns:a16="http://schemas.microsoft.com/office/drawing/2014/main" id="{D072F4E8-FA9F-7B36-5916-54105AB1F5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3a9a87928b1_2_146:notes">
            <a:extLst>
              <a:ext uri="{FF2B5EF4-FFF2-40B4-BE49-F238E27FC236}">
                <a16:creationId xmlns:a16="http://schemas.microsoft.com/office/drawing/2014/main" id="{ED50BC33-B4F6-06E8-ACD0-2785D40896F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270016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B188B3F0-A7D2-DE1D-5E88-7BCADC1D9F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a9a87928b1_2_146:notes">
            <a:extLst>
              <a:ext uri="{FF2B5EF4-FFF2-40B4-BE49-F238E27FC236}">
                <a16:creationId xmlns:a16="http://schemas.microsoft.com/office/drawing/2014/main" id="{E12AA826-9E16-B9A5-7052-E7F32DDC944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3a9a87928b1_2_146:notes">
            <a:extLst>
              <a:ext uri="{FF2B5EF4-FFF2-40B4-BE49-F238E27FC236}">
                <a16:creationId xmlns:a16="http://schemas.microsoft.com/office/drawing/2014/main" id="{14FC2699-8DF1-278C-FFE6-DB2976A54A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00440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D4633219-B6FD-E7C7-1E5F-4B64D3DD8A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a9a87928b1_2_146:notes">
            <a:extLst>
              <a:ext uri="{FF2B5EF4-FFF2-40B4-BE49-F238E27FC236}">
                <a16:creationId xmlns:a16="http://schemas.microsoft.com/office/drawing/2014/main" id="{B13A3323-4A45-FC1A-31CA-F1E92FCBC4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g3a9a87928b1_2_146:notes">
            <a:extLst>
              <a:ext uri="{FF2B5EF4-FFF2-40B4-BE49-F238E27FC236}">
                <a16:creationId xmlns:a16="http://schemas.microsoft.com/office/drawing/2014/main" id="{264C55B1-DD23-0764-0DE5-3E9D8DB62A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02190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a9a87928b1_2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g3a9a87928b1_2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a9a87928b1_2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g3a9a87928b1_2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a9a87928b1_2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3a9a87928b1_2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a9a87928b1_2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3a9a87928b1_2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>
          <a:extLst>
            <a:ext uri="{FF2B5EF4-FFF2-40B4-BE49-F238E27FC236}">
              <a16:creationId xmlns:a16="http://schemas.microsoft.com/office/drawing/2014/main" id="{5B6EB2ED-6BCA-4828-F43E-C388533E3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a9a87928b1_2_111:notes">
            <a:extLst>
              <a:ext uri="{FF2B5EF4-FFF2-40B4-BE49-F238E27FC236}">
                <a16:creationId xmlns:a16="http://schemas.microsoft.com/office/drawing/2014/main" id="{222436FD-997E-0A4B-4B33-CC1FEBF09D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3a9a87928b1_2_111:notes">
            <a:extLst>
              <a:ext uri="{FF2B5EF4-FFF2-40B4-BE49-F238E27FC236}">
                <a16:creationId xmlns:a16="http://schemas.microsoft.com/office/drawing/2014/main" id="{F4DAACC2-2990-8B42-BA2D-7C29B62AB3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37711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>
          <a:extLst>
            <a:ext uri="{FF2B5EF4-FFF2-40B4-BE49-F238E27FC236}">
              <a16:creationId xmlns:a16="http://schemas.microsoft.com/office/drawing/2014/main" id="{1850C9EB-D974-4152-9F7D-AF17C1A11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a9a87928b1_2_111:notes">
            <a:extLst>
              <a:ext uri="{FF2B5EF4-FFF2-40B4-BE49-F238E27FC236}">
                <a16:creationId xmlns:a16="http://schemas.microsoft.com/office/drawing/2014/main" id="{8EC5C820-C90B-9DE3-1157-B7FA0D4D9F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g3a9a87928b1_2_111:notes">
            <a:extLst>
              <a:ext uri="{FF2B5EF4-FFF2-40B4-BE49-F238E27FC236}">
                <a16:creationId xmlns:a16="http://schemas.microsoft.com/office/drawing/2014/main" id="{D2BE34F9-1D92-84FA-0BDD-3CC026C293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77781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a9a87928b1_2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g3a9a87928b1_2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a9a87928b1_2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3a9a87928b1_2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a9cc496a4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g3a9cc496a4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zitiv titlu" type="title">
  <p:cSld name="TITLE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u și conținut" type="obj">
  <p:cSld name="OBJEC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ntet secțiune" type="secHead">
  <p:cSld name="SECTION_HEADER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uă tipuri de conținut" type="twoObj">
  <p:cSld name="TWO_OBJECTS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ție" type="twoTxTwoObj">
  <p:cSld name="TWO_OBJECTS_WITH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 b="1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 b="1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ar titlu" type="titleOnly">
  <p:cSld name="TITLE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completat" type="blank">
  <p:cSld name="BLANK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ținut cu legendă" type="objTx">
  <p:cSld name="OBJECT_WITH_CAPTION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400"/>
              <a:buChar char="+"/>
              <a:defRPr sz="2400"/>
            </a:lvl1pPr>
            <a:lvl2pPr marL="914400" lvl="1" indent="-36195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2100"/>
              <a:buChar char="+"/>
              <a:defRPr sz="2100"/>
            </a:lvl2pPr>
            <a:lvl3pPr marL="1371600" lvl="2" indent="-3429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800"/>
              <a:buChar char="+"/>
              <a:defRPr sz="1800"/>
            </a:lvl3pPr>
            <a:lvl4pPr marL="1828800" lvl="3" indent="-32385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Char char="+"/>
              <a:defRPr sz="1500"/>
            </a:lvl4pPr>
            <a:lvl5pPr marL="2286000" lvl="4" indent="-32385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500"/>
              <a:buChar char="+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22" name="Google Shape;12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23" name="Google Shape;12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ine cu legendă" type="picTx">
  <p:cSld name="PICTURE_WITH_CAPTION_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200"/>
              <a:buNone/>
              <a:defRPr sz="1200"/>
            </a:lvl1pPr>
            <a:lvl2pPr marL="914400" lvl="1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100"/>
              <a:buNone/>
              <a:defRPr sz="1100"/>
            </a:lvl2pPr>
            <a:lvl3pPr marL="1371600" lvl="2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3pPr>
            <a:lvl4pPr marL="1828800" lvl="3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4pPr>
            <a:lvl5pPr marL="2286000" lvl="4" indent="-2286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vertical și titlu" type="vertTx">
  <p:cSld name="VERTICAL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23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u vertical și text" type="vertTitleAndTx">
  <p:cSld name="VERTICAL_TITLE_AND_VERTICAL_TEXT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Char char="+"/>
              <a:defRPr/>
            </a:lvl1pPr>
            <a:lvl2pPr marL="914400" lvl="1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2pPr>
            <a:lvl3pPr marL="1371600" lvl="2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3pPr>
            <a:lvl4pPr marL="1828800" lvl="3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4pPr>
            <a:lvl5pPr marL="2286000" lvl="4" indent="-317500" algn="l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SzPts val="1400"/>
              <a:buChar char="+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1714" cy="5143500"/>
          </a:xfrm>
          <a:prstGeom prst="rect">
            <a:avLst/>
          </a:prstGeom>
          <a:solidFill>
            <a:schemeClr val="lt2"/>
          </a:solidFill>
          <a:ln w="12700" cap="flat" cmpd="sng">
            <a:solidFill>
              <a:srgbClr val="F2F2F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595959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13"/>
          <p:cNvSpPr/>
          <p:nvPr/>
        </p:nvSpPr>
        <p:spPr>
          <a:xfrm rot="10800000">
            <a:off x="519633" y="-2314"/>
            <a:ext cx="994583" cy="448202"/>
          </a:xfrm>
          <a:custGeom>
            <a:avLst/>
            <a:gdLst/>
            <a:ahLst/>
            <a:cxnLst/>
            <a:rect l="l" t="t" r="r" b="b"/>
            <a:pathLst>
              <a:path w="1482102" h="679363" extrusionOk="0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" sz="1400" b="0" i="0" u="none" strike="noStrike" cap="non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sz="1100"/>
          </a:p>
        </p:txBody>
      </p:sp>
      <p:sp>
        <p:nvSpPr>
          <p:cNvPr id="53" name="Google Shape;53;p13"/>
          <p:cNvSpPr/>
          <p:nvPr/>
        </p:nvSpPr>
        <p:spPr>
          <a:xfrm>
            <a:off x="7829442" y="4629150"/>
            <a:ext cx="1111577" cy="509522"/>
          </a:xfrm>
          <a:custGeom>
            <a:avLst/>
            <a:gdLst/>
            <a:ahLst/>
            <a:cxnLst/>
            <a:rect l="l" t="t" r="r" b="b"/>
            <a:pathLst>
              <a:path w="1482102" h="679363" extrusionOk="0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o" sz="1400" b="0" i="0" u="none" strike="noStrike" cap="none">
                <a:solidFill>
                  <a:srgbClr val="595959"/>
                </a:solidFill>
                <a:latin typeface="Avenir"/>
                <a:ea typeface="Avenir"/>
                <a:cs typeface="Avenir"/>
                <a:sym typeface="Avenir"/>
              </a:rPr>
              <a:t> </a:t>
            </a:r>
            <a:endParaRPr sz="1100"/>
          </a:p>
        </p:txBody>
      </p:sp>
      <p:sp>
        <p:nvSpPr>
          <p:cNvPr id="54" name="Google Shape;54;p13"/>
          <p:cNvSpPr/>
          <p:nvPr/>
        </p:nvSpPr>
        <p:spPr>
          <a:xfrm>
            <a:off x="5983014" y="3897883"/>
            <a:ext cx="3158700" cy="1245617"/>
          </a:xfrm>
          <a:custGeom>
            <a:avLst/>
            <a:gdLst/>
            <a:ahLst/>
            <a:cxnLst/>
            <a:rect l="l" t="t" r="r" b="b"/>
            <a:pathLst>
              <a:path w="4211600" h="1660822" extrusionOk="0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grpSp>
        <p:nvGrpSpPr>
          <p:cNvPr id="55" name="Google Shape;55;p13"/>
          <p:cNvGrpSpPr/>
          <p:nvPr/>
        </p:nvGrpSpPr>
        <p:grpSpPr>
          <a:xfrm>
            <a:off x="8137" y="11383"/>
            <a:ext cx="1649213" cy="2498441"/>
            <a:chOff x="4473129" y="923925"/>
            <a:chExt cx="3308947" cy="5012817"/>
          </a:xfrm>
        </p:grpSpPr>
        <p:sp>
          <p:nvSpPr>
            <p:cNvPr id="56" name="Google Shape;56;p13"/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/>
              <a:ahLst/>
              <a:cxnLst/>
              <a:rect l="l" t="t" r="r" b="b"/>
              <a:pathLst>
                <a:path w="3296088" h="5012722" extrusionOk="0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/>
              <a:ahLst/>
              <a:cxnLst/>
              <a:rect l="l" t="t" r="r" b="b"/>
              <a:pathLst>
                <a:path w="2977477" h="4627149" extrusionOk="0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/>
              <a:ahLst/>
              <a:cxnLst/>
              <a:rect l="l" t="t" r="r" b="b"/>
              <a:pathLst>
                <a:path w="2356712" h="4118991" extrusionOk="0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/>
              <a:ahLst/>
              <a:cxnLst/>
              <a:rect l="l" t="t" r="r" b="b"/>
              <a:pathLst>
                <a:path w="2059193" h="3980116" extrusionOk="0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/>
              <a:ahLst/>
              <a:cxnLst/>
              <a:rect l="l" t="t" r="r" b="b"/>
              <a:pathLst>
                <a:path w="743796" h="2867501" extrusionOk="0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/>
              <a:ahLst/>
              <a:cxnLst/>
              <a:rect l="l" t="t" r="r" b="b"/>
              <a:pathLst>
                <a:path w="597294" h="2543540" extrusionOk="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/>
              <a:ahLst/>
              <a:cxnLst/>
              <a:rect l="l" t="t" r="r" b="b"/>
              <a:pathLst>
                <a:path w="389425" h="2011236" extrusionOk="0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grpSp>
        <p:nvGrpSpPr>
          <p:cNvPr id="63" name="Google Shape;63;p13"/>
          <p:cNvGrpSpPr/>
          <p:nvPr/>
        </p:nvGrpSpPr>
        <p:grpSpPr>
          <a:xfrm>
            <a:off x="6457950" y="2457450"/>
            <a:ext cx="2646945" cy="2686049"/>
            <a:chOff x="4114800" y="1423987"/>
            <a:chExt cx="3961542" cy="4007547"/>
          </a:xfrm>
        </p:grpSpPr>
        <p:sp>
          <p:nvSpPr>
            <p:cNvPr id="64" name="Google Shape;64;p13"/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/>
              <a:ahLst/>
              <a:cxnLst/>
              <a:rect l="l" t="t" r="r" b="b"/>
              <a:pathLst>
                <a:path w="3946874" h="3989641" extrusionOk="0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/>
              <a:ahLst/>
              <a:cxnLst/>
              <a:rect l="l" t="t" r="r" b="b"/>
              <a:pathLst>
                <a:path w="3665410" h="2985611" extrusionOk="0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/>
              <a:ahLst/>
              <a:cxnLst/>
              <a:rect l="l" t="t" r="r" b="b"/>
              <a:pathLst>
                <a:path w="285940" h="199072" extrusionOk="0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/>
              <a:ahLst/>
              <a:cxnLst/>
              <a:rect l="l" t="t" r="r" b="b"/>
              <a:pathLst>
                <a:path w="655796" h="381190" extrusionOk="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/>
              <a:ahLst/>
              <a:cxnLst/>
              <a:rect l="l" t="t" r="r" b="b"/>
              <a:pathLst>
                <a:path w="2907315" h="1544764" extrusionOk="0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/>
              <a:ahLst/>
              <a:cxnLst/>
              <a:rect l="l" t="t" r="r" b="b"/>
              <a:pathLst>
                <a:path w="3168300" h="1952434" extrusionOk="0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/>
              <a:ahLst/>
              <a:cxnLst/>
              <a:rect l="l" t="t" r="r" b="b"/>
              <a:pathLst>
                <a:path w="3356800" h="2452020" extrusionOk="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 cmpd="sng">
              <a:solidFill>
                <a:schemeClr val="accent2">
                  <a:alpha val="74901"/>
                </a:schemeClr>
              </a:solidFill>
              <a:prstDash val="lgDash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endParaRPr>
            </a:p>
          </p:txBody>
        </p:sp>
      </p:grpSp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  <a:defRPr sz="3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Avenir"/>
              <a:buChar char="+"/>
              <a:defRPr sz="2100" b="0" i="0" u="none" strike="noStrike" cap="non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venir"/>
              <a:buChar char="+"/>
              <a:defRPr sz="1800" b="0" i="0" u="none" strike="noStrike" cap="non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marR="0" lvl="2" indent="-32385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500"/>
              <a:buFont typeface="Avenir"/>
              <a:buChar char="+"/>
              <a:defRPr sz="1500" b="0" i="0" u="none" strike="noStrike" cap="non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marR="0" lvl="3" indent="-3175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venir"/>
              <a:buChar char="+"/>
              <a:defRPr sz="1400" b="0" i="0" u="none" strike="noStrike" cap="non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marR="0" lvl="4" indent="-317500" algn="l" rtl="0">
              <a:lnSpc>
                <a:spcPct val="110000"/>
              </a:lnSpc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Avenir"/>
              <a:buChar char="+"/>
              <a:defRPr sz="1400" b="0" i="0" u="none" strike="noStrike" cap="none">
                <a:solidFill>
                  <a:schemeClr val="dk2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cap="non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cap="non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ldNum" idx="12"/>
          </p:nvPr>
        </p:nvSpPr>
        <p:spPr>
          <a:xfrm>
            <a:off x="7429500" y="4767263"/>
            <a:ext cx="10858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0" marR="0" lvl="1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0" marR="0" lvl="2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0" marR="0" lvl="3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0" marR="0" lvl="4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0" marR="0" lvl="5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0" marR="0" lvl="6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0" marR="0" lvl="7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0" marR="0" lvl="8" indent="0" algn="r" rtl="0">
              <a:spcBef>
                <a:spcPts val="0"/>
              </a:spcBef>
              <a:buNone/>
              <a:defRPr sz="700" b="0" u="none" cap="none">
                <a:solidFill>
                  <a:schemeClr val="accent1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>
            <a:spLocks noGrp="1"/>
          </p:cNvSpPr>
          <p:nvPr>
            <p:ph type="ctrTitle"/>
          </p:nvPr>
        </p:nvSpPr>
        <p:spPr>
          <a:xfrm>
            <a:off x="1143000" y="1331764"/>
            <a:ext cx="68580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Arial"/>
              <a:buNone/>
            </a:pPr>
            <a:r>
              <a:rPr lang="ro" sz="2700"/>
              <a:t>Industrial Anomaly Detection</a:t>
            </a:r>
            <a:endParaRPr sz="2700"/>
          </a:p>
        </p:txBody>
      </p:sp>
      <p:sp>
        <p:nvSpPr>
          <p:cNvPr id="150" name="Google Shape;150;p25"/>
          <p:cNvSpPr txBox="1">
            <a:spLocks noGrp="1"/>
          </p:cNvSpPr>
          <p:nvPr>
            <p:ph type="subTitle" idx="1"/>
          </p:nvPr>
        </p:nvSpPr>
        <p:spPr>
          <a:xfrm>
            <a:off x="1143000" y="2975711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ro" dirty="0"/>
              <a:t>Daniel-Cristian-Marian Țăpuși</a:t>
            </a:r>
            <a:endParaRPr dirty="0"/>
          </a:p>
          <a:p>
            <a:pPr marL="0" lvl="0" indent="0" algn="ctr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en-US" dirty="0"/>
              <a:t>Marian-Claudiu Neagu</a:t>
            </a:r>
          </a:p>
          <a:p>
            <a:pPr marL="0" lvl="0" indent="0" algn="ctr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r>
              <a:rPr lang="ro" dirty="0"/>
              <a:t>Constantin-Mihai Ciocan</a:t>
            </a:r>
            <a:endParaRPr dirty="0"/>
          </a:p>
          <a:p>
            <a:pPr marL="0" lvl="0" indent="0" algn="ctr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>
          <a:extLst>
            <a:ext uri="{FF2B5EF4-FFF2-40B4-BE49-F238E27FC236}">
              <a16:creationId xmlns:a16="http://schemas.microsoft.com/office/drawing/2014/main" id="{52FBB415-407E-9B4E-7A42-20AF5C744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>
            <a:extLst>
              <a:ext uri="{FF2B5EF4-FFF2-40B4-BE49-F238E27FC236}">
                <a16:creationId xmlns:a16="http://schemas.microsoft.com/office/drawing/2014/main" id="{70667CFE-0FD9-6670-C5E2-88BA954643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lang="ro" dirty="0"/>
              <a:t>Federated Experiment</a:t>
            </a:r>
            <a:r>
              <a:rPr lang="en-US" dirty="0"/>
              <a:t>s</a:t>
            </a:r>
            <a:endParaRPr dirty="0"/>
          </a:p>
        </p:txBody>
      </p:sp>
      <p:sp>
        <p:nvSpPr>
          <p:cNvPr id="217" name="Google Shape;217;p36">
            <a:extLst>
              <a:ext uri="{FF2B5EF4-FFF2-40B4-BE49-F238E27FC236}">
                <a16:creationId xmlns:a16="http://schemas.microsoft.com/office/drawing/2014/main" id="{78D09453-F80C-2DD6-0553-0F71A30833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342900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Local Training: each client runs the </a:t>
            </a:r>
            <a:r>
              <a:rPr lang="en-US" dirty="0" err="1">
                <a:solidFill>
                  <a:schemeClr val="tx1"/>
                </a:solidFill>
              </a:rPr>
              <a:t>PatchCore</a:t>
            </a:r>
            <a:r>
              <a:rPr lang="en-US" dirty="0">
                <a:solidFill>
                  <a:schemeClr val="tx1"/>
                </a:solidFill>
              </a:rPr>
              <a:t> pipeline on its local assembly parts</a:t>
            </a:r>
          </a:p>
          <a:p>
            <a:pPr marL="342900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Clients send their optimized Memory Banks and Category Statistics to the Server; the Server returns the aggregated Global Model</a:t>
            </a:r>
          </a:p>
        </p:txBody>
      </p:sp>
    </p:spTree>
    <p:extLst>
      <p:ext uri="{BB962C8B-B14F-4D97-AF65-F5344CB8AC3E}">
        <p14:creationId xmlns:p14="http://schemas.microsoft.com/office/powerpoint/2010/main" val="3979872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>
          <a:extLst>
            <a:ext uri="{FF2B5EF4-FFF2-40B4-BE49-F238E27FC236}">
              <a16:creationId xmlns:a16="http://schemas.microsoft.com/office/drawing/2014/main" id="{D5174901-6822-62E7-DC52-603556D08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>
            <a:extLst>
              <a:ext uri="{FF2B5EF4-FFF2-40B4-BE49-F238E27FC236}">
                <a16:creationId xmlns:a16="http://schemas.microsoft.com/office/drawing/2014/main" id="{32973800-E76A-9C6B-BB8A-59A65CD839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lang="ro" dirty="0"/>
              <a:t>Federated Experiment</a:t>
            </a:r>
            <a:r>
              <a:rPr lang="en-US" dirty="0"/>
              <a:t>s</a:t>
            </a:r>
            <a:endParaRPr dirty="0"/>
          </a:p>
        </p:txBody>
      </p:sp>
      <p:sp>
        <p:nvSpPr>
          <p:cNvPr id="217" name="Google Shape;217;p36">
            <a:extLst>
              <a:ext uri="{FF2B5EF4-FFF2-40B4-BE49-F238E27FC236}">
                <a16:creationId xmlns:a16="http://schemas.microsoft.com/office/drawing/2014/main" id="{72D2FA42-A6FB-8AB1-EAA2-E1A3F18E8A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indent="0">
              <a:buSzPct val="100000"/>
              <a:buNone/>
            </a:pPr>
            <a:r>
              <a:rPr lang="en-US" dirty="0">
                <a:solidFill>
                  <a:schemeClr val="tx1"/>
                </a:solidFill>
              </a:rPr>
              <a:t>For all federated experiments:</a:t>
            </a:r>
          </a:p>
          <a:p>
            <a:pPr marL="800100" lvl="1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5 clients with distributed data (different factories/sites)</a:t>
            </a:r>
          </a:p>
          <a:p>
            <a:pPr marL="800100" lvl="1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3 training rounds</a:t>
            </a:r>
          </a:p>
          <a:p>
            <a:pPr marL="800100" lvl="1" indent="-342900">
              <a:spcBef>
                <a:spcPts val="800"/>
              </a:spcBef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Each client: 10,000 patches per category</a:t>
            </a:r>
          </a:p>
          <a:p>
            <a:pPr marL="800100" lvl="1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Global target: 150,000 patches total</a:t>
            </a:r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293852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lang="ro" dirty="0"/>
              <a:t>Federated Experiment</a:t>
            </a:r>
            <a:r>
              <a:rPr lang="en-US" dirty="0"/>
              <a:t> (</a:t>
            </a:r>
            <a:r>
              <a:rPr lang="en-US" dirty="0" err="1"/>
              <a:t>FedAvg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217" name="Google Shape;217;p3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82245">
              <a:buSzPct val="100000"/>
              <a:buFont typeface="Courier New"/>
              <a:buChar char="o"/>
            </a:pPr>
            <a:r>
              <a:rPr lang="en-US" dirty="0">
                <a:solidFill>
                  <a:schemeClr val="tx1"/>
                </a:solidFill>
              </a:rPr>
              <a:t>Concatenate all client memory banks together</a:t>
            </a:r>
          </a:p>
          <a:p>
            <a:pPr marL="177800" lvl="0" indent="-182245">
              <a:buSzPct val="100000"/>
              <a:buFont typeface="Courier New"/>
              <a:buChar char="o"/>
            </a:pPr>
            <a:r>
              <a:rPr lang="en-US" dirty="0">
                <a:solidFill>
                  <a:schemeClr val="tx1"/>
                </a:solidFill>
              </a:rPr>
              <a:t>Randomly subsample to target size (150,000 patches)</a:t>
            </a:r>
          </a:p>
          <a:p>
            <a:pPr marL="177800" lvl="0" indent="-182245">
              <a:buSzPct val="100000"/>
              <a:buFont typeface="Courier New"/>
              <a:buChar char="o"/>
            </a:pPr>
            <a:r>
              <a:rPr lang="en-US" dirty="0">
                <a:solidFill>
                  <a:schemeClr val="tx1"/>
                </a:solidFill>
              </a:rPr>
              <a:t>No weighting - treats all clients equally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>
          <a:extLst>
            <a:ext uri="{FF2B5EF4-FFF2-40B4-BE49-F238E27FC236}">
              <a16:creationId xmlns:a16="http://schemas.microsoft.com/office/drawing/2014/main" id="{0EAAF9A0-AAEE-2FC9-E3AA-46B418FB7D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>
            <a:extLst>
              <a:ext uri="{FF2B5EF4-FFF2-40B4-BE49-F238E27FC236}">
                <a16:creationId xmlns:a16="http://schemas.microsoft.com/office/drawing/2014/main" id="{10C42593-A721-C809-71C3-BDA4B34091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lang="ro" dirty="0"/>
              <a:t>Federated Experiment</a:t>
            </a:r>
            <a:r>
              <a:rPr lang="en-US" dirty="0"/>
              <a:t> (</a:t>
            </a:r>
            <a:r>
              <a:rPr lang="en-US" dirty="0" err="1"/>
              <a:t>FedProx</a:t>
            </a:r>
            <a:r>
              <a:rPr lang="en-US" dirty="0"/>
              <a:t>)</a:t>
            </a:r>
            <a:endParaRPr dirty="0"/>
          </a:p>
        </p:txBody>
      </p:sp>
      <p:sp>
        <p:nvSpPr>
          <p:cNvPr id="217" name="Google Shape;217;p36">
            <a:extLst>
              <a:ext uri="{FF2B5EF4-FFF2-40B4-BE49-F238E27FC236}">
                <a16:creationId xmlns:a16="http://schemas.microsoft.com/office/drawing/2014/main" id="{E3890674-5D37-90AC-68A2-1D67044216F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342900" lvl="0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Weight clients based on similarity to previous global model</a:t>
            </a:r>
          </a:p>
          <a:p>
            <a:pPr marL="342900" lvl="0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Clients closer to global model get higher weight</a:t>
            </a:r>
          </a:p>
          <a:p>
            <a:pPr marL="342900" lvl="0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Encourages consistency across rounds</a:t>
            </a:r>
          </a:p>
          <a:p>
            <a:pPr marL="342900" lvl="0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Client-Side </a:t>
            </a:r>
            <a:r>
              <a:rPr lang="en-US" dirty="0" err="1">
                <a:solidFill>
                  <a:schemeClr val="tx1"/>
                </a:solidFill>
              </a:rPr>
              <a:t>FedProx</a:t>
            </a:r>
            <a:r>
              <a:rPr lang="en-US" dirty="0">
                <a:solidFill>
                  <a:schemeClr val="tx1"/>
                </a:solidFill>
              </a:rPr>
              <a:t> (mu=0.01)</a:t>
            </a:r>
          </a:p>
          <a:p>
            <a:pPr marL="800100" lvl="1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Each client also adjusts toward global model during local training</a:t>
            </a:r>
          </a:p>
          <a:p>
            <a:pPr marL="800100" lvl="1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Computes distance to global, uses as regularization signal</a:t>
            </a:r>
          </a:p>
          <a:p>
            <a:pPr marL="800100" lvl="1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Prevents clients from drifting too far from consensus</a:t>
            </a:r>
          </a:p>
        </p:txBody>
      </p:sp>
    </p:spTree>
    <p:extLst>
      <p:ext uri="{BB962C8B-B14F-4D97-AF65-F5344CB8AC3E}">
        <p14:creationId xmlns:p14="http://schemas.microsoft.com/office/powerpoint/2010/main" val="1025410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>
          <a:extLst>
            <a:ext uri="{FF2B5EF4-FFF2-40B4-BE49-F238E27FC236}">
              <a16:creationId xmlns:a16="http://schemas.microsoft.com/office/drawing/2014/main" id="{C2C4687F-C807-871F-D700-CAE1B1228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6">
            <a:extLst>
              <a:ext uri="{FF2B5EF4-FFF2-40B4-BE49-F238E27FC236}">
                <a16:creationId xmlns:a16="http://schemas.microsoft.com/office/drawing/2014/main" id="{D6EE773C-853B-5DAE-2DDA-A86EB9FCA1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081314"/>
            <a:ext cx="7886700" cy="3708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342900" lvl="0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Ensures each product category gets equal representation</a:t>
            </a:r>
          </a:p>
          <a:p>
            <a:pPr marL="342900" lvl="0" indent="-342900"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Aggregates by category first, then samples within each category</a:t>
            </a:r>
          </a:p>
          <a:p>
            <a:pPr marL="800100" lvl="1" indent="-342900">
              <a:buSzPct val="100000"/>
              <a:buFont typeface="Courier New" panose="02070309020205020404" pitchFamily="49" charset="0"/>
              <a:buChar char="o"/>
            </a:pPr>
            <a:endParaRPr lang="en-US" dirty="0"/>
          </a:p>
          <a:p>
            <a:pPr marL="800100" lvl="1" indent="-342900">
              <a:buSzPct val="100000"/>
              <a:buFont typeface="Courier New" panose="02070309020205020404" pitchFamily="49" charset="0"/>
              <a:buChar char="o"/>
            </a:pPr>
            <a:endParaRPr dirty="0"/>
          </a:p>
        </p:txBody>
      </p:sp>
      <p:sp>
        <p:nvSpPr>
          <p:cNvPr id="7" name="Google Shape;216;p36">
            <a:extLst>
              <a:ext uri="{FF2B5EF4-FFF2-40B4-BE49-F238E27FC236}">
                <a16:creationId xmlns:a16="http://schemas.microsoft.com/office/drawing/2014/main" id="{514DD56B-597B-B71B-F8BB-AD39A6CF9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algn="ctr">
              <a:buSzPct val="100000"/>
            </a:pPr>
            <a:r>
              <a:rPr lang="ro" dirty="0"/>
              <a:t>Federated Experiment</a:t>
            </a:r>
            <a:r>
              <a:rPr lang="en-US" dirty="0"/>
              <a:t>s (</a:t>
            </a:r>
            <a:r>
              <a:rPr lang="en-US" sz="3600" dirty="0">
                <a:solidFill>
                  <a:schemeClr val="tx1"/>
                </a:solidFill>
              </a:rPr>
              <a:t>Category Aware)</a:t>
            </a:r>
            <a:endParaRPr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768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lvl="0" algn="ctr">
              <a:buSzPts val="3300"/>
            </a:pPr>
            <a:r>
              <a:rPr lang="ro" dirty="0"/>
              <a:t>Federated Experiment</a:t>
            </a:r>
            <a:r>
              <a:rPr lang="en-US" dirty="0"/>
              <a:t>s - Results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EF8AEBE-7363-15CF-0E77-72ABE68070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040530"/>
              </p:ext>
            </p:extLst>
          </p:nvPr>
        </p:nvGraphicFramePr>
        <p:xfrm>
          <a:off x="1413932" y="1830070"/>
          <a:ext cx="6316135" cy="192532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263227">
                  <a:extLst>
                    <a:ext uri="{9D8B030D-6E8A-4147-A177-3AD203B41FA5}">
                      <a16:colId xmlns:a16="http://schemas.microsoft.com/office/drawing/2014/main" val="563596829"/>
                    </a:ext>
                  </a:extLst>
                </a:gridCol>
                <a:gridCol w="1263227">
                  <a:extLst>
                    <a:ext uri="{9D8B030D-6E8A-4147-A177-3AD203B41FA5}">
                      <a16:colId xmlns:a16="http://schemas.microsoft.com/office/drawing/2014/main" val="2526689053"/>
                    </a:ext>
                  </a:extLst>
                </a:gridCol>
                <a:gridCol w="1263227">
                  <a:extLst>
                    <a:ext uri="{9D8B030D-6E8A-4147-A177-3AD203B41FA5}">
                      <a16:colId xmlns:a16="http://schemas.microsoft.com/office/drawing/2014/main" val="420826808"/>
                    </a:ext>
                  </a:extLst>
                </a:gridCol>
                <a:gridCol w="1263227">
                  <a:extLst>
                    <a:ext uri="{9D8B030D-6E8A-4147-A177-3AD203B41FA5}">
                      <a16:colId xmlns:a16="http://schemas.microsoft.com/office/drawing/2014/main" val="3687800345"/>
                    </a:ext>
                  </a:extLst>
                </a:gridCol>
                <a:gridCol w="1263227">
                  <a:extLst>
                    <a:ext uri="{9D8B030D-6E8A-4147-A177-3AD203B41FA5}">
                      <a16:colId xmlns:a16="http://schemas.microsoft.com/office/drawing/2014/main" val="184492142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Centralised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FedAvg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FedProx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Category Aware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73716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Image AUROC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0,7214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0,7420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0,7461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0,7523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76527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Image AP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0,5269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0,5661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0,5810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0,5821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214435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Pixel AUROC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0,8614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0,8678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0,8697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0,8732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04758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>
          <a:extLst>
            <a:ext uri="{FF2B5EF4-FFF2-40B4-BE49-F238E27FC236}">
              <a16:creationId xmlns:a16="http://schemas.microsoft.com/office/drawing/2014/main" id="{F78232F0-1B75-A236-8E80-1CA27AFFA4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>
            <a:extLst>
              <a:ext uri="{FF2B5EF4-FFF2-40B4-BE49-F238E27FC236}">
                <a16:creationId xmlns:a16="http://schemas.microsoft.com/office/drawing/2014/main" id="{C8089B07-5223-C667-0E87-17152A6DDB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8DB365A-07D0-EE0D-0CBF-A17EB23F256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6026" b="51442"/>
          <a:stretch>
            <a:fillRect/>
          </a:stretch>
        </p:blipFill>
        <p:spPr>
          <a:xfrm>
            <a:off x="1508937" y="510778"/>
            <a:ext cx="6126126" cy="412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69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45455E-B588-1BB5-39DC-E7EE0652E64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50000" r="51703"/>
          <a:stretch>
            <a:fillRect/>
          </a:stretch>
        </p:blipFill>
        <p:spPr>
          <a:xfrm>
            <a:off x="1719676" y="363259"/>
            <a:ext cx="5704648" cy="441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5569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>
          <a:extLst>
            <a:ext uri="{FF2B5EF4-FFF2-40B4-BE49-F238E27FC236}">
              <a16:creationId xmlns:a16="http://schemas.microsoft.com/office/drawing/2014/main" id="{2FA0E536-C8FF-DE01-42FA-DD08795C0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>
            <a:extLst>
              <a:ext uri="{FF2B5EF4-FFF2-40B4-BE49-F238E27FC236}">
                <a16:creationId xmlns:a16="http://schemas.microsoft.com/office/drawing/2014/main" id="{8DBA4952-94A7-6FCA-3BDA-D16689BB01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6434A0-1033-BE10-4A05-C1313DB494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978" t="50000" b="6227"/>
          <a:stretch>
            <a:fillRect/>
          </a:stretch>
        </p:blipFill>
        <p:spPr>
          <a:xfrm>
            <a:off x="1386840" y="528022"/>
            <a:ext cx="6370320" cy="4087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0143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>
          <a:extLst>
            <a:ext uri="{FF2B5EF4-FFF2-40B4-BE49-F238E27FC236}">
              <a16:creationId xmlns:a16="http://schemas.microsoft.com/office/drawing/2014/main" id="{A4E2318B-7070-E73A-6FED-ED209161B8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2">
            <a:extLst>
              <a:ext uri="{FF2B5EF4-FFF2-40B4-BE49-F238E27FC236}">
                <a16:creationId xmlns:a16="http://schemas.microsoft.com/office/drawing/2014/main" id="{C96D24D0-CF01-5A26-8C5A-659391D1BB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endParaRPr/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8461C4-C1A4-8C98-AAEE-D7FC1B2722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337" b="51442"/>
          <a:stretch>
            <a:fillRect/>
          </a:stretch>
        </p:blipFill>
        <p:spPr>
          <a:xfrm>
            <a:off x="1668780" y="288068"/>
            <a:ext cx="5806440" cy="472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208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ro" dirty="0"/>
              <a:t>Introduction</a:t>
            </a:r>
            <a:endParaRPr dirty="0"/>
          </a:p>
        </p:txBody>
      </p:sp>
      <p:sp>
        <p:nvSpPr>
          <p:cNvPr id="156" name="Google Shape;156;p2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-US" dirty="0">
                <a:solidFill>
                  <a:schemeClr val="tx1"/>
                </a:solidFill>
              </a:rPr>
              <a:t>The Task: Automating visual inspection to identify subtle deviations misrouted across high-variance assembly parts</a:t>
            </a:r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-US" dirty="0">
                <a:solidFill>
                  <a:schemeClr val="tx1"/>
                </a:solidFill>
              </a:rPr>
              <a:t>The Imbalance: "Normal" data is abundant, but defects are statistically rare, with some critical parts showing anomalies in less than 5% of cases</a:t>
            </a:r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r>
              <a:rPr lang="en-US" dirty="0">
                <a:solidFill>
                  <a:schemeClr val="tx1"/>
                </a:solidFill>
              </a:rPr>
              <a:t>The Federated Goal: Building a "Global Knowledge Base" that learns from multiple production lines without ever moving sensitive raw data from its source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>
          <a:extLst>
            <a:ext uri="{FF2B5EF4-FFF2-40B4-BE49-F238E27FC236}">
              <a16:creationId xmlns:a16="http://schemas.microsoft.com/office/drawing/2014/main" id="{BF053B99-0205-A20A-5057-E749AD33B0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>
            <a:extLst>
              <a:ext uri="{FF2B5EF4-FFF2-40B4-BE49-F238E27FC236}">
                <a16:creationId xmlns:a16="http://schemas.microsoft.com/office/drawing/2014/main" id="{3AA6FA47-45C0-A5B4-B4D5-1572402F54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en-US" dirty="0"/>
              <a:t>Interpretability</a:t>
            </a:r>
            <a:endParaRPr dirty="0"/>
          </a:p>
        </p:txBody>
      </p:sp>
      <p:sp>
        <p:nvSpPr>
          <p:cNvPr id="174" name="Google Shape;174;p29">
            <a:extLst>
              <a:ext uri="{FF2B5EF4-FFF2-40B4-BE49-F238E27FC236}">
                <a16:creationId xmlns:a16="http://schemas.microsoft.com/office/drawing/2014/main" id="{66F34B44-CAE5-A10A-B313-E9325693FB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122476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Distance-Based Scoring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Anomaly score: </a:t>
            </a:r>
            <a:r>
              <a:rPr lang="en-US" dirty="0" err="1"/>
              <a:t>euclidean</a:t>
            </a:r>
            <a:r>
              <a:rPr lang="en-US" dirty="0"/>
              <a:t> distance to nearest normal patch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/>
              <a:t>Spatial Anomaly Localization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Pixel-level heat maps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Visual validation</a:t>
            </a:r>
          </a:p>
        </p:txBody>
      </p:sp>
    </p:spTree>
    <p:extLst>
      <p:ext uri="{BB962C8B-B14F-4D97-AF65-F5344CB8AC3E}">
        <p14:creationId xmlns:p14="http://schemas.microsoft.com/office/powerpoint/2010/main" val="21756488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565C306F-7FD5-EEA3-58CA-B1F0EF6FF7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>
            <a:extLst>
              <a:ext uri="{FF2B5EF4-FFF2-40B4-BE49-F238E27FC236}">
                <a16:creationId xmlns:a16="http://schemas.microsoft.com/office/drawing/2014/main" id="{991FD4F5-4B94-B0ED-1E23-926C3D28A6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709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en-US" dirty="0"/>
              <a:t>Interpretability – </a:t>
            </a:r>
            <a:r>
              <a:rPr lang="en-US" dirty="0" err="1"/>
              <a:t>Centralised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10E33F-FD51-A573-8CE6-75255BAFE1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9863"/>
            <a:ext cx="9144000" cy="23487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38F6F2-BA7D-1F07-9CBE-A2F1CAD6D1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058638"/>
            <a:ext cx="9144000" cy="234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2589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43494616-BF6E-DD3E-DF94-F046FA5E8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>
            <a:extLst>
              <a:ext uri="{FF2B5EF4-FFF2-40B4-BE49-F238E27FC236}">
                <a16:creationId xmlns:a16="http://schemas.microsoft.com/office/drawing/2014/main" id="{5C464907-9D4B-852B-4FD0-29A1200D9FF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709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en-US" dirty="0"/>
              <a:t>Interpretability – </a:t>
            </a:r>
            <a:r>
              <a:rPr lang="en-US" dirty="0" err="1"/>
              <a:t>Centralised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56CD1D-44F8-EBCA-7C1D-86B56C82C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9863"/>
            <a:ext cx="9144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6683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5C7BC014-76DE-3E4C-D510-B0584EF40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>
            <a:extLst>
              <a:ext uri="{FF2B5EF4-FFF2-40B4-BE49-F238E27FC236}">
                <a16:creationId xmlns:a16="http://schemas.microsoft.com/office/drawing/2014/main" id="{8C567202-50FB-513D-AB1C-9E0C0E9BCB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5580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en-US" dirty="0"/>
              <a:t>Interpretability – </a:t>
            </a:r>
            <a:r>
              <a:rPr lang="en-US" dirty="0" err="1"/>
              <a:t>FedAvg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2373710-7FC0-D90F-0DEA-769451B153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58074"/>
            <a:ext cx="9144000" cy="22366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5F0E00-C465-ECD3-399B-954AFCCFEE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794726"/>
            <a:ext cx="9144000" cy="234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45511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9C9AE39B-7390-DE08-20F3-BCB96873A6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>
            <a:extLst>
              <a:ext uri="{FF2B5EF4-FFF2-40B4-BE49-F238E27FC236}">
                <a16:creationId xmlns:a16="http://schemas.microsoft.com/office/drawing/2014/main" id="{E718A2EF-AF11-75E6-D592-F1E22B4BCC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709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en-US" dirty="0"/>
              <a:t>Interpretability – </a:t>
            </a:r>
            <a:r>
              <a:rPr lang="en-US" dirty="0" err="1"/>
              <a:t>FedAvg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A0754B-1B62-1E70-268C-BC4D4606B3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9863"/>
            <a:ext cx="9144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5424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FD91C652-931F-C495-7775-9AE508B83D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>
            <a:extLst>
              <a:ext uri="{FF2B5EF4-FFF2-40B4-BE49-F238E27FC236}">
                <a16:creationId xmlns:a16="http://schemas.microsoft.com/office/drawing/2014/main" id="{E0BD207B-CE52-FB1F-0B76-0C589634BE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709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en-US" dirty="0"/>
              <a:t>Interpretability – </a:t>
            </a:r>
            <a:r>
              <a:rPr lang="en-US" dirty="0" err="1"/>
              <a:t>FedProx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4380A4-B04D-F878-31C1-BB183475F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24113"/>
            <a:ext cx="9144000" cy="22279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4844A9-ADD2-40B8-94C9-A5D83ED342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852057"/>
            <a:ext cx="9144000" cy="2291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941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08FBF73C-BBBF-C3F3-6AF6-2D89EB656D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>
            <a:extLst>
              <a:ext uri="{FF2B5EF4-FFF2-40B4-BE49-F238E27FC236}">
                <a16:creationId xmlns:a16="http://schemas.microsoft.com/office/drawing/2014/main" id="{14713AD7-AB1C-7809-AA36-1054418B50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709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en-US" dirty="0"/>
              <a:t>Interpretability – </a:t>
            </a:r>
            <a:r>
              <a:rPr lang="en-US" dirty="0" err="1"/>
              <a:t>FedProx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955C7D-3391-1D42-CD3A-C556A7A21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66750"/>
            <a:ext cx="9144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4236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E6FFAE32-CDCA-E11E-94AA-C7FE616AB6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>
            <a:extLst>
              <a:ext uri="{FF2B5EF4-FFF2-40B4-BE49-F238E27FC236}">
                <a16:creationId xmlns:a16="http://schemas.microsoft.com/office/drawing/2014/main" id="{31E248A3-E377-EB28-EF5B-02502FA9C9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709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en-US" dirty="0"/>
              <a:t>Robustness - </a:t>
            </a:r>
            <a:r>
              <a:rPr lang="en-US" dirty="0" err="1"/>
              <a:t>Centralised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C29DD4-2E2A-AD9B-33AE-5C548135F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3807" y="709863"/>
            <a:ext cx="5916385" cy="4437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8139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C64EEC5E-0250-4789-6896-D6D84C0D09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9">
            <a:extLst>
              <a:ext uri="{FF2B5EF4-FFF2-40B4-BE49-F238E27FC236}">
                <a16:creationId xmlns:a16="http://schemas.microsoft.com/office/drawing/2014/main" id="{32368265-7463-3E93-8833-2F25294D74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0"/>
            <a:ext cx="7886700" cy="709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en-US" dirty="0"/>
              <a:t>Robustness - Federated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33CD32-11A1-3966-B19A-BDDFB7A4A5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614" y="709863"/>
            <a:ext cx="5736771" cy="4302578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3A21538-3A5F-E895-BF14-DA6B8B6D6D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7175" y="709863"/>
            <a:ext cx="6229647" cy="4447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8728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4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ro" dirty="0"/>
              <a:t>Conclusion</a:t>
            </a:r>
            <a:r>
              <a:rPr lang="en-US" dirty="0"/>
              <a:t>s</a:t>
            </a:r>
            <a:endParaRPr dirty="0"/>
          </a:p>
        </p:txBody>
      </p:sp>
      <p:sp>
        <p:nvSpPr>
          <p:cNvPr id="257" name="Google Shape;257;p4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 marL="177800" lvl="0" indent="-202247" algn="l" rtl="0">
              <a:spcBef>
                <a:spcPts val="800"/>
              </a:spcBef>
              <a:spcAft>
                <a:spcPts val="0"/>
              </a:spcAft>
              <a:buSzPct val="100000"/>
              <a:buFont typeface="Courier New"/>
              <a:buChar char="o"/>
            </a:pPr>
            <a:r>
              <a:rPr lang="en-US" dirty="0"/>
              <a:t>Significant improvement over the U-Net experiments</a:t>
            </a:r>
          </a:p>
          <a:p>
            <a:pPr marL="177800" lvl="0" indent="-202247" algn="l" rtl="0">
              <a:spcBef>
                <a:spcPts val="800"/>
              </a:spcBef>
              <a:spcAft>
                <a:spcPts val="0"/>
              </a:spcAft>
              <a:buSzPct val="100000"/>
              <a:buFont typeface="Courier New"/>
              <a:buChar char="o"/>
            </a:pPr>
            <a:r>
              <a:rPr lang="en-US" dirty="0"/>
              <a:t>Federated experiments showed slightly better results than </a:t>
            </a:r>
            <a:r>
              <a:rPr lang="en-US" dirty="0" err="1"/>
              <a:t>centralised</a:t>
            </a:r>
            <a:endParaRPr lang="en-US" dirty="0"/>
          </a:p>
          <a:p>
            <a:pPr marL="177800" lvl="0" indent="-202247" algn="l" rtl="0">
              <a:spcBef>
                <a:spcPts val="800"/>
              </a:spcBef>
              <a:spcAft>
                <a:spcPts val="0"/>
              </a:spcAft>
              <a:buSzPct val="100000"/>
              <a:buFont typeface="Courier New"/>
              <a:buChar char="o"/>
            </a:pPr>
            <a:r>
              <a:rPr lang="en-US" dirty="0"/>
              <a:t>Got closer to the SOTA than in the previous stage</a:t>
            </a:r>
          </a:p>
          <a:p>
            <a:pPr marL="177800" lvl="0" indent="-202247" algn="l" rtl="0">
              <a:spcBef>
                <a:spcPts val="800"/>
              </a:spcBef>
              <a:spcAft>
                <a:spcPts val="0"/>
              </a:spcAft>
              <a:buSzPct val="100000"/>
              <a:buFont typeface="Courier New"/>
              <a:buChar char="o"/>
            </a:pPr>
            <a:r>
              <a:rPr lang="en-US" dirty="0"/>
              <a:t>Didn’t achieve a high fairness level (DI)</a:t>
            </a:r>
          </a:p>
          <a:p>
            <a:pPr marL="177800" lvl="0" indent="-202247" algn="l" rtl="0">
              <a:spcBef>
                <a:spcPts val="800"/>
              </a:spcBef>
              <a:spcAft>
                <a:spcPts val="0"/>
              </a:spcAft>
              <a:buSzPct val="100000"/>
              <a:buFont typeface="Courier New"/>
              <a:buChar char="o"/>
            </a:pPr>
            <a:r>
              <a:rPr lang="en-US" dirty="0"/>
              <a:t>Successfully implemented a functional pipeline, setting the basis for a potentially useful tool for real-life applications, with minor modifications/improvements</a:t>
            </a:r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ro" dirty="0"/>
              <a:t>Dataset</a:t>
            </a:r>
            <a:endParaRPr dirty="0"/>
          </a:p>
        </p:txBody>
      </p:sp>
      <p:sp>
        <p:nvSpPr>
          <p:cNvPr id="162" name="Google Shape;162;p2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Extended </a:t>
            </a:r>
            <a:r>
              <a:rPr lang="ro" dirty="0">
                <a:solidFill>
                  <a:schemeClr val="tx1"/>
                </a:solidFill>
              </a:rPr>
              <a:t>AutoVI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ro" dirty="0">
                <a:solidFill>
                  <a:schemeClr val="tx1"/>
                </a:solidFill>
              </a:rPr>
              <a:t>with real assembly-line parts (engine wiring, underbody pipes, clips, screws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etc</a:t>
            </a:r>
            <a:r>
              <a:rPr lang="ro" dirty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Size: 3k train images, 3k test images</a:t>
            </a:r>
            <a:endParaRPr dirty="0">
              <a:solidFill>
                <a:schemeClr val="tx1"/>
              </a:solidFill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ct val="100000"/>
              <a:buFont typeface="Courier New" panose="02070309020205020404" pitchFamily="49" charset="0"/>
              <a:buChar char="o"/>
            </a:pPr>
            <a:r>
              <a:rPr lang="ro" dirty="0">
                <a:solidFill>
                  <a:schemeClr val="tx1"/>
                </a:solidFill>
              </a:rPr>
              <a:t>Highly imbalanced defect rates across parts</a:t>
            </a:r>
            <a:endParaRPr lang="en-US" dirty="0">
              <a:solidFill>
                <a:schemeClr val="tx1"/>
              </a:solidFill>
            </a:endParaRPr>
          </a:p>
          <a:p>
            <a:pPr marL="177800" lvl="0" indent="-212248" algn="l" rtl="0">
              <a:spcBef>
                <a:spcPts val="0"/>
              </a:spcBef>
              <a:spcAft>
                <a:spcPts val="0"/>
              </a:spcAft>
              <a:buSzPct val="100000"/>
              <a:buFont typeface="Courier New"/>
              <a:buChar char="o"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spcBef>
                <a:spcPts val="0"/>
              </a:spcBef>
              <a:buSzPts val="21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Preprocessing: Resize to 256x256; normalization applied</a:t>
            </a:r>
          </a:p>
          <a:p>
            <a:pPr marL="342900" lvl="0" indent="-342900">
              <a:spcBef>
                <a:spcPts val="0"/>
              </a:spcBef>
              <a:buSzPts val="2100"/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Augmentation: Random Horizontal Flips (p=0.5) applied during training</a:t>
            </a:r>
          </a:p>
          <a:p>
            <a:pPr marL="177800" lvl="0" indent="-212248" algn="l" rtl="0">
              <a:spcBef>
                <a:spcPts val="0"/>
              </a:spcBef>
              <a:spcAft>
                <a:spcPts val="0"/>
              </a:spcAft>
              <a:buSzPct val="100000"/>
              <a:buFont typeface="Courier New"/>
              <a:buChar char="o"/>
            </a:pPr>
            <a:endParaRPr dirty="0">
              <a:solidFill>
                <a:srgbClr val="FF0000"/>
              </a:solidFill>
            </a:endParaRPr>
          </a:p>
          <a:p>
            <a:pPr marL="1778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4"/>
          <p:cNvSpPr txBox="1">
            <a:spLocks noGrp="1"/>
          </p:cNvSpPr>
          <p:nvPr>
            <p:ph type="title"/>
          </p:nvPr>
        </p:nvSpPr>
        <p:spPr>
          <a:xfrm>
            <a:off x="628650" y="207466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ro"/>
              <a:t>Thank you!</a:t>
            </a:r>
            <a:endParaRPr/>
          </a:p>
        </p:txBody>
      </p:sp>
      <p:sp>
        <p:nvSpPr>
          <p:cNvPr id="3" name="CasetăText 2">
            <a:extLst>
              <a:ext uri="{FF2B5EF4-FFF2-40B4-BE49-F238E27FC236}">
                <a16:creationId xmlns:a16="http://schemas.microsoft.com/office/drawing/2014/main" id="{2E123EFF-268A-8387-DDA5-B88B3D745098}"/>
              </a:ext>
            </a:extLst>
          </p:cNvPr>
          <p:cNvSpPr txBox="1"/>
          <p:nvPr/>
        </p:nvSpPr>
        <p:spPr>
          <a:xfrm>
            <a:off x="2085277" y="3856906"/>
            <a:ext cx="497344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o-RO" dirty="0"/>
              <a:t>https://github.com/neagu-marian-claudiu/AITDM_FINAL.git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ro" dirty="0"/>
              <a:t>Model Architecture: </a:t>
            </a:r>
            <a:r>
              <a:rPr lang="en-US" dirty="0" err="1"/>
              <a:t>PatchCore</a:t>
            </a:r>
            <a:endParaRPr dirty="0"/>
          </a:p>
        </p:txBody>
      </p:sp>
      <p:sp>
        <p:nvSpPr>
          <p:cNvPr id="174" name="Google Shape;174;p29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Feature extraction using pre-trained CNNs (ResNet-50) – multi-scale features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Memory bank of "normal" patch representations from training data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Detecting anomalies by comparing test patches to the memory bank</a:t>
            </a:r>
          </a:p>
          <a:p>
            <a:pPr marL="177800" lvl="0" indent="-3810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ourier New"/>
              <a:buNone/>
            </a:pPr>
            <a:endParaRPr dirty="0">
              <a:solidFill>
                <a:schemeClr val="accent5">
                  <a:lumMod val="75000"/>
                </a:schemeClr>
              </a:solidFill>
            </a:endParaRPr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endParaRPr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>
          <a:extLst>
            <a:ext uri="{FF2B5EF4-FFF2-40B4-BE49-F238E27FC236}">
              <a16:creationId xmlns:a16="http://schemas.microsoft.com/office/drawing/2014/main" id="{E6C78226-1DC6-F59A-B169-B227C48992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>
            <a:extLst>
              <a:ext uri="{FF2B5EF4-FFF2-40B4-BE49-F238E27FC236}">
                <a16:creationId xmlns:a16="http://schemas.microsoft.com/office/drawing/2014/main" id="{EDE27EC7-6DF8-8E7C-87A5-A2AB199580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en-US" dirty="0"/>
              <a:t>Trust-enhancing mechanisms - fairness</a:t>
            </a:r>
            <a:endParaRPr dirty="0"/>
          </a:p>
        </p:txBody>
      </p:sp>
      <p:sp>
        <p:nvSpPr>
          <p:cNvPr id="174" name="Google Shape;174;p29">
            <a:extLst>
              <a:ext uri="{FF2B5EF4-FFF2-40B4-BE49-F238E27FC236}">
                <a16:creationId xmlns:a16="http://schemas.microsoft.com/office/drawing/2014/main" id="{03FC5E57-8C2F-A23D-DCD1-21D8588D79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925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Adaptive Per-Category Sampling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Rare categories get more patches per image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Preventing bias toward common categories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Diversity-Based Coreset Selection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greedy algorithm that identifies the most informative patches to represent the full range of "normal" behavior while reducing the memory bank size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Lipschitz constraint - preventing the model from over-representing common, repetitive patterns, ensuring it learns to recognize unique structural details</a:t>
            </a:r>
          </a:p>
        </p:txBody>
      </p:sp>
    </p:spTree>
    <p:extLst>
      <p:ext uri="{BB962C8B-B14F-4D97-AF65-F5344CB8AC3E}">
        <p14:creationId xmlns:p14="http://schemas.microsoft.com/office/powerpoint/2010/main" val="3579917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>
          <a:extLst>
            <a:ext uri="{FF2B5EF4-FFF2-40B4-BE49-F238E27FC236}">
              <a16:creationId xmlns:a16="http://schemas.microsoft.com/office/drawing/2014/main" id="{043BF00D-61D8-180A-2E6C-F1229522F9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>
            <a:extLst>
              <a:ext uri="{FF2B5EF4-FFF2-40B4-BE49-F238E27FC236}">
                <a16:creationId xmlns:a16="http://schemas.microsoft.com/office/drawing/2014/main" id="{A6DEBA65-58D9-38C6-F34E-2676518D63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en-US" dirty="0"/>
              <a:t>Trust-enhancing mechanisms - robustness</a:t>
            </a:r>
            <a:endParaRPr dirty="0"/>
          </a:p>
        </p:txBody>
      </p:sp>
      <p:sp>
        <p:nvSpPr>
          <p:cNvPr id="174" name="Google Shape;174;p29">
            <a:extLst>
              <a:ext uri="{FF2B5EF4-FFF2-40B4-BE49-F238E27FC236}">
                <a16:creationId xmlns:a16="http://schemas.microsoft.com/office/drawing/2014/main" id="{0B761D0F-6303-6C7C-A943-55A06A4BB3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lnSpcReduction="1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Multi-Scale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Looking at both fine details and overall structure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Feature Normalization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Handling different lighting/brightness automatically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Working across different cameras and conditions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Privacy-Preserving Noise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Integrating Differential Privacy (DP) by injecting calibrated Gaussian noise into the memory bank, mathematically guaranteeing that raw features cannot be leaked</a:t>
            </a:r>
            <a:endParaRPr lang="en-US" dirty="0">
              <a:solidFill>
                <a:schemeClr val="tx1"/>
              </a:solidFill>
              <a:highlight>
                <a:srgbClr val="FF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100582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300"/>
              <a:buFont typeface="Arial"/>
              <a:buNone/>
            </a:pPr>
            <a:r>
              <a:rPr lang="ro" dirty="0"/>
              <a:t>Centralised Experiment - Training</a:t>
            </a:r>
            <a:endParaRPr dirty="0"/>
          </a:p>
        </p:txBody>
      </p:sp>
      <p:sp>
        <p:nvSpPr>
          <p:cNvPr id="186" name="Google Shape;186;p3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 fontScale="77500" lnSpcReduction="20000"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tx1"/>
                </a:solidFill>
              </a:rPr>
              <a:t>patches_per_category</a:t>
            </a:r>
            <a:r>
              <a:rPr lang="en-US" dirty="0">
                <a:solidFill>
                  <a:schemeClr val="tx1"/>
                </a:solidFill>
              </a:rPr>
              <a:t>=30000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tx1"/>
                </a:solidFill>
              </a:rPr>
              <a:t>feature_projection_dimension</a:t>
            </a:r>
            <a:r>
              <a:rPr lang="en-US" dirty="0">
                <a:solidFill>
                  <a:schemeClr val="tx1"/>
                </a:solidFill>
              </a:rPr>
              <a:t>=128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err="1">
                <a:solidFill>
                  <a:schemeClr val="tx1"/>
                </a:solidFill>
              </a:rPr>
              <a:t>batch_size</a:t>
            </a:r>
            <a:r>
              <a:rPr lang="en-US" dirty="0">
                <a:solidFill>
                  <a:schemeClr val="tx1"/>
                </a:solidFill>
              </a:rPr>
              <a:t>=16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L=0.3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lam=0.5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Extracted features from layers 2 and 3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Results: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Image AUROC: 0.7214 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Image AP: 0.5269 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Pixel AUROC: 0.8616</a:t>
            </a:r>
          </a:p>
          <a:p>
            <a:pPr>
              <a:buFont typeface="Courier New" panose="02070309020205020404" pitchFamily="49" charset="0"/>
              <a:buChar char="o"/>
            </a:pP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lang="ro" dirty="0"/>
              <a:t>Federated Experiment - Distributed Client Scenarios</a:t>
            </a:r>
            <a:endParaRPr dirty="0"/>
          </a:p>
        </p:txBody>
      </p:sp>
      <p:sp>
        <p:nvSpPr>
          <p:cNvPr id="199" name="Google Shape;199;p3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3810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5">
                  <a:lumMod val="75000"/>
                </a:schemeClr>
              </a:solidFill>
            </a:endParaRPr>
          </a:p>
          <a:p>
            <a:pPr marL="177800" lvl="0" indent="-381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o" dirty="0">
                <a:solidFill>
                  <a:schemeClr val="tx1"/>
                </a:solidFill>
              </a:rPr>
              <a:t>Five non-IID clients mirroring factory lines:</a:t>
            </a:r>
            <a:endParaRPr dirty="0">
              <a:solidFill>
                <a:schemeClr val="tx1"/>
              </a:solidFill>
            </a:endParaRPr>
          </a:p>
          <a:p>
            <a:pPr marL="457200" lvl="0" indent="-293211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Char char="●"/>
            </a:pPr>
            <a:r>
              <a:rPr lang="ro" dirty="0">
                <a:solidFill>
                  <a:schemeClr val="tx1"/>
                </a:solidFill>
              </a:rPr>
              <a:t>C0: High-defect wiring/</a:t>
            </a:r>
            <a:r>
              <a:rPr lang="en-US" dirty="0">
                <a:solidFill>
                  <a:schemeClr val="tx1"/>
                </a:solidFill>
              </a:rPr>
              <a:t>p</a:t>
            </a:r>
            <a:r>
              <a:rPr lang="ro" dirty="0">
                <a:solidFill>
                  <a:schemeClr val="tx1"/>
                </a:solidFill>
              </a:rPr>
              <a:t>ipes</a:t>
            </a:r>
            <a:endParaRPr dirty="0">
              <a:solidFill>
                <a:schemeClr val="tx1"/>
              </a:solidFill>
            </a:endParaRPr>
          </a:p>
          <a:p>
            <a:pPr marL="457200" lvl="0" indent="-29321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Char char="●"/>
            </a:pPr>
            <a:r>
              <a:rPr lang="ro" dirty="0">
                <a:solidFill>
                  <a:schemeClr val="tx1"/>
                </a:solidFill>
              </a:rPr>
              <a:t>C1: Clips/staples</a:t>
            </a:r>
            <a:r>
              <a:rPr lang="en-US" dirty="0">
                <a:solidFill>
                  <a:schemeClr val="tx1"/>
                </a:solidFill>
              </a:rPr>
              <a:t>/pump connectors</a:t>
            </a:r>
            <a:r>
              <a:rPr lang="ro" dirty="0">
                <a:solidFill>
                  <a:schemeClr val="tx1"/>
                </a:solidFill>
              </a:rPr>
              <a:t> </a:t>
            </a:r>
            <a:endParaRPr lang="en-US" dirty="0">
              <a:solidFill>
                <a:schemeClr val="tx1"/>
              </a:solidFill>
            </a:endParaRPr>
          </a:p>
          <a:p>
            <a:pPr marL="457200" lvl="0" indent="-29321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Char char="●"/>
            </a:pPr>
            <a:r>
              <a:rPr lang="en-US" dirty="0">
                <a:solidFill>
                  <a:schemeClr val="tx1"/>
                </a:solidFill>
              </a:rPr>
              <a:t>C2: Tank screws/radiators/brake discs</a:t>
            </a:r>
          </a:p>
          <a:p>
            <a:pPr marL="457200" lvl="0" indent="-29321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Char char="●"/>
            </a:pPr>
            <a:r>
              <a:rPr lang="ro" dirty="0">
                <a:solidFill>
                  <a:schemeClr val="tx1"/>
                </a:solidFill>
              </a:rPr>
              <a:t>C3: Underbody screws</a:t>
            </a:r>
            <a:r>
              <a:rPr lang="en-US" dirty="0">
                <a:solidFill>
                  <a:schemeClr val="tx1"/>
                </a:solidFill>
              </a:rPr>
              <a:t>/brake discs</a:t>
            </a:r>
            <a:endParaRPr dirty="0">
              <a:solidFill>
                <a:schemeClr val="tx1"/>
              </a:solidFill>
            </a:endParaRPr>
          </a:p>
          <a:p>
            <a:pPr marL="457200" lvl="0" indent="-29321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2380"/>
              <a:buFont typeface="Arial"/>
              <a:buChar char="●"/>
            </a:pPr>
            <a:r>
              <a:rPr lang="ro" dirty="0">
                <a:solidFill>
                  <a:schemeClr val="tx1"/>
                </a:solidFill>
              </a:rPr>
              <a:t>C4: Mixed (all categories)</a:t>
            </a:r>
            <a:endParaRPr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ct val="100000"/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rPr lang="ro"/>
              <a:t>Federated Experiment - Standalone training per client</a:t>
            </a:r>
            <a:endParaRPr/>
          </a:p>
        </p:txBody>
      </p:sp>
      <p:sp>
        <p:nvSpPr>
          <p:cNvPr id="205" name="Google Shape;205;p3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177800" lvl="0" indent="-17145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2100"/>
              <a:buFont typeface="Courier New"/>
              <a:buChar char="o"/>
            </a:pPr>
            <a:r>
              <a:rPr lang="en-US" dirty="0">
                <a:solidFill>
                  <a:schemeClr val="tx1"/>
                </a:solidFill>
              </a:rPr>
              <a:t>Separate model for</a:t>
            </a:r>
            <a:r>
              <a:rPr lang="ro" dirty="0">
                <a:solidFill>
                  <a:schemeClr val="tx1"/>
                </a:solidFill>
              </a:rPr>
              <a:t> every client</a:t>
            </a:r>
            <a:endParaRPr dirty="0">
              <a:solidFill>
                <a:schemeClr val="tx1"/>
              </a:solidFill>
            </a:endParaRPr>
          </a:p>
          <a:p>
            <a:pPr marL="177800" lvl="0" indent="-17145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ourier New"/>
              <a:buChar char="o"/>
            </a:pPr>
            <a:r>
              <a:rPr lang="en-US" dirty="0">
                <a:solidFill>
                  <a:schemeClr val="tx1"/>
                </a:solidFill>
              </a:rPr>
              <a:t>Same parameters as centralized</a:t>
            </a:r>
          </a:p>
          <a:p>
            <a:pPr marL="177800" lvl="0" indent="-17145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ourier New"/>
              <a:buChar char="o"/>
            </a:pPr>
            <a:r>
              <a:rPr lang="en-US" dirty="0">
                <a:solidFill>
                  <a:schemeClr val="tx1"/>
                </a:solidFill>
              </a:rPr>
              <a:t>Aggregated all the clients</a:t>
            </a:r>
          </a:p>
          <a:p>
            <a:pPr marL="177800" lvl="0" indent="-17145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Font typeface="Courier New"/>
              <a:buChar char="o"/>
            </a:pPr>
            <a:r>
              <a:rPr lang="en-US" dirty="0">
                <a:solidFill>
                  <a:schemeClr val="tx1"/>
                </a:solidFill>
              </a:rPr>
              <a:t>Results: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Image AUROC: 0.7155 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Image AP: 0.5138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tx1"/>
                </a:solidFill>
              </a:rPr>
              <a:t>Pixel AUROC: 0.8454</a:t>
            </a:r>
          </a:p>
          <a:p>
            <a:pPr marL="635000" lvl="1" indent="-171450">
              <a:spcBef>
                <a:spcPts val="800"/>
              </a:spcBef>
              <a:buSzPts val="2100"/>
              <a:buFont typeface="Courier New"/>
              <a:buChar char="o"/>
            </a:pPr>
            <a:endParaRPr lang="en-US" dirty="0"/>
          </a:p>
          <a:p>
            <a:pPr marL="635000" lvl="1" indent="-171450">
              <a:spcBef>
                <a:spcPts val="800"/>
              </a:spcBef>
              <a:buSzPts val="2100"/>
              <a:buFont typeface="Courier New"/>
              <a:buChar char="o"/>
            </a:pPr>
            <a:endParaRPr dirty="0"/>
          </a:p>
          <a:p>
            <a:pPr marL="0" lvl="0" indent="0" algn="l" rtl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xploreVTI">
  <a:themeElements>
    <a:clrScheme name="Custom 33">
      <a:dk1>
        <a:srgbClr val="000000"/>
      </a:dk1>
      <a:lt1>
        <a:srgbClr val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756</Words>
  <Application>Microsoft Office PowerPoint</Application>
  <PresentationFormat>Expunere pe ecran (16:9)</PresentationFormat>
  <Paragraphs>129</Paragraphs>
  <Slides>30</Slides>
  <Notes>30</Notes>
  <HiddenSlides>0</HiddenSlides>
  <MMClips>0</MMClips>
  <ScaleCrop>false</ScaleCrop>
  <HeadingPairs>
    <vt:vector size="6" baseType="variant">
      <vt:variant>
        <vt:lpstr>Fonturi utilizate</vt:lpstr>
      </vt:variant>
      <vt:variant>
        <vt:i4>3</vt:i4>
      </vt:variant>
      <vt:variant>
        <vt:lpstr>Temă</vt:lpstr>
      </vt:variant>
      <vt:variant>
        <vt:i4>2</vt:i4>
      </vt:variant>
      <vt:variant>
        <vt:lpstr>Titluri diapozitive</vt:lpstr>
      </vt:variant>
      <vt:variant>
        <vt:i4>30</vt:i4>
      </vt:variant>
    </vt:vector>
  </HeadingPairs>
  <TitlesOfParts>
    <vt:vector size="35" baseType="lpstr">
      <vt:lpstr>Arial</vt:lpstr>
      <vt:lpstr>Avenir</vt:lpstr>
      <vt:lpstr>Courier New</vt:lpstr>
      <vt:lpstr>Simple Light</vt:lpstr>
      <vt:lpstr>ExploreVTI</vt:lpstr>
      <vt:lpstr>Industrial Anomaly Detection</vt:lpstr>
      <vt:lpstr>Introduction</vt:lpstr>
      <vt:lpstr>Dataset</vt:lpstr>
      <vt:lpstr>Model Architecture: PatchCore</vt:lpstr>
      <vt:lpstr>Trust-enhancing mechanisms - fairness</vt:lpstr>
      <vt:lpstr>Trust-enhancing mechanisms - robustness</vt:lpstr>
      <vt:lpstr>Centralised Experiment - Training</vt:lpstr>
      <vt:lpstr>Federated Experiment - Distributed Client Scenarios</vt:lpstr>
      <vt:lpstr>Federated Experiment - Standalone training per client</vt:lpstr>
      <vt:lpstr>Federated Experiments</vt:lpstr>
      <vt:lpstr>Federated Experiments</vt:lpstr>
      <vt:lpstr>Federated Experiment (FedAvg)</vt:lpstr>
      <vt:lpstr>Federated Experiment (FedProx)</vt:lpstr>
      <vt:lpstr>Federated Experiments (Category Aware)</vt:lpstr>
      <vt:lpstr>Federated Experiments - Results</vt:lpstr>
      <vt:lpstr>Prezentare PowerPoint</vt:lpstr>
      <vt:lpstr>Prezentare PowerPoint</vt:lpstr>
      <vt:lpstr>Prezentare PowerPoint</vt:lpstr>
      <vt:lpstr>Prezentare PowerPoint</vt:lpstr>
      <vt:lpstr>Interpretability</vt:lpstr>
      <vt:lpstr>Interpretability – Centralised</vt:lpstr>
      <vt:lpstr>Interpretability – Centralised</vt:lpstr>
      <vt:lpstr>Interpretability – FedAvg</vt:lpstr>
      <vt:lpstr>Interpretability – FedAvg</vt:lpstr>
      <vt:lpstr>Interpretability – FedProx</vt:lpstr>
      <vt:lpstr>Interpretability – FedProx</vt:lpstr>
      <vt:lpstr>Robustness - Centralised</vt:lpstr>
      <vt:lpstr>Robustness - Federated</vt:lpstr>
      <vt:lpstr>Conclusions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Marian-Claudiu NEAGU (117778)</cp:lastModifiedBy>
  <cp:revision>35</cp:revision>
  <dcterms:modified xsi:type="dcterms:W3CDTF">2026-01-20T20:04:07Z</dcterms:modified>
</cp:coreProperties>
</file>